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84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iannon Banner" initials="RB" lastIdx="1" clrIdx="0">
    <p:extLst>
      <p:ext uri="{19B8F6BF-5375-455C-9EA6-DF929625EA0E}">
        <p15:presenceInfo xmlns:p15="http://schemas.microsoft.com/office/powerpoint/2012/main" userId="f48623c527a06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8F"/>
    <a:srgbClr val="E7E8EA"/>
    <a:srgbClr val="002B5C"/>
    <a:srgbClr val="CB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Title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4397D9-E498-624A-A663-F0C81506A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014" y="759945"/>
            <a:ext cx="4753623" cy="1612552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F09344-8628-A646-A39D-025AA19C9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015" y="2484396"/>
            <a:ext cx="4753623" cy="184046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600" i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0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AA6CD-65C3-6E42-AC8C-55AD4109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6A2E7-8569-F149-BAD8-F96C68A3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0E237-C13E-7F48-885A-50FF1685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4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5AD5-3486-0B40-AF48-7C87AEB2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E258-FE28-2C44-A19D-1B526851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239B-3F0B-5D4D-B00C-25AC67F03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87A82-879F-C047-8F77-FDDADA28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BDFDF-D05A-4543-AA86-E8A5E1A7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A4503-4667-7148-8ECE-3BC99DEA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3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176A-2F9F-D248-A308-38B72BB1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68EC8-3245-8D45-A73C-7FEBF4C9C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745AC-FEEA-7649-8480-CAE9F42EA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4E443-E9BF-6C49-8B31-A1014CE3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40C06-C251-1C40-BC49-932692B3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9AB2-3930-564C-B578-0CAC1F32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FB85-F945-E64A-9BF3-F00A7BF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949C8-9C36-8A48-925E-C0A830A1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8700-D410-0D4D-A88E-56733AE1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4E3E3-3C39-7B4F-A78B-F1AB5DAB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363F-00CF-4243-A7B7-99886A80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4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2F388-42ED-0B47-9C36-F9F85012C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87E17-6590-6C47-A28C-72950C915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D1C5-5E06-DF44-8C99-77FC086E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DB7C6-59E5-3444-A0FA-37FB59A7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11311-EDE8-BE4E-B708-63214C10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Title Slid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4397D9-E498-624A-A663-F0C81506A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122" y="759945"/>
            <a:ext cx="4897786" cy="1612552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F09344-8628-A646-A39D-025AA19C9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123" y="2484396"/>
            <a:ext cx="4897786" cy="184046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60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Title Slide 03 Custo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4397D9-E498-624A-A663-F0C81506A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7538" y="759945"/>
            <a:ext cx="4753623" cy="1612552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F09344-8628-A646-A39D-025AA19C9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7539" y="2484396"/>
            <a:ext cx="4753623" cy="184046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600" i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D0993-124C-ED40-82FD-5BA989D1D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9750" cy="6858000"/>
          </a:xfr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Content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3DB8-83E9-D04A-985E-62CBD60C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6" y="559655"/>
            <a:ext cx="8141678" cy="408598"/>
          </a:xfrm>
        </p:spPr>
        <p:txBody>
          <a:bodyPr lIns="0" tIns="0" rIns="0" bIns="0" anchor="t" anchorCtr="0">
            <a:no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216C-8EBE-644D-857A-1711B41C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5" y="2234223"/>
            <a:ext cx="10791093" cy="3099777"/>
          </a:xfr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892AC8D-3B31-B048-905D-C21B033F7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075" y="1139336"/>
            <a:ext cx="8141679" cy="4948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54481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Content Slid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3DB8-83E9-D04A-985E-62CBD60C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4" y="489317"/>
            <a:ext cx="10034952" cy="408598"/>
          </a:xfrm>
        </p:spPr>
        <p:txBody>
          <a:bodyPr lIns="0" tIns="0" rIns="0" bIns="0" anchor="t" anchorCtr="0">
            <a:noAutofit/>
          </a:bodyPr>
          <a:lstStyle>
            <a:lvl1pPr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216C-8EBE-644D-857A-1711B41C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215" y="1688123"/>
            <a:ext cx="10034954" cy="3481754"/>
          </a:xfr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892AC8D-3B31-B048-905D-C21B033F7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0213" y="974605"/>
            <a:ext cx="10034953" cy="4948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0832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5DA8-8A41-8142-991A-EED20E6F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006AF-1AF6-8543-8CF2-2733AE519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F9FF-9067-3A43-A0F8-279C863D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5916-A39D-1142-975E-13127E84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FB0E2-B414-EA43-B0ED-60A87702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5E5B-9060-854C-8450-74EEDF9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B412-B08D-5948-A7A8-E4ACBEDCD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A8B58-4663-AE44-92F3-14E88CD05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640F3-67EF-CF44-B3D2-C64312E1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440F4-B299-794E-97A6-E971E8B2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105A4-0242-4F4B-85DA-84DAAD4A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1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F9C6-3A0D-F640-94D0-09E0F2E3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8DD41-9BB9-B944-AD4E-8499B89B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73E9F-705D-B34B-AE9B-24E9CF326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7FE4E-6B97-EE46-B3F5-B12AD5FB6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CF3B2-D233-144C-A658-0075B5139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B5CDC-F452-5B4A-B98B-CED56053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7EDCB-9E38-DF4A-AEA8-B98F7F2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CB232-38C4-2148-A99A-43FB835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DE99-9A96-854A-89C0-23C671EB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2D265-1301-5342-8964-FBAD61BF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CE786-55D3-B344-B34A-3DB30F7C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5E0F3-F210-C642-AEB7-FD7E92B7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B5EBB-98D0-6244-82C9-592D267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AA566-CC5F-1C49-93A6-6AD51932B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81BF-2998-4849-993E-403C0B43F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A297-E876-5146-9C4D-25EA7BCF843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2E37-0025-FE4D-BEED-2539481A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0729-F8AB-8545-A1E0-5F546FABC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4639-1A94-E343-8902-09A55D7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A77D-FBE7-3A46-8936-52FDC265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6" y="182924"/>
            <a:ext cx="9736662" cy="408598"/>
          </a:xfrm>
        </p:spPr>
        <p:txBody>
          <a:bodyPr/>
          <a:lstStyle/>
          <a:p>
            <a:pPr>
              <a:tabLst>
                <a:tab pos="2865755" algn="ctr"/>
                <a:tab pos="5731510" algn="r"/>
                <a:tab pos="1000125" algn="l"/>
              </a:tabLst>
            </a:pPr>
            <a:r>
              <a:rPr lang="en-US" sz="2800" dirty="0">
                <a:solidFill>
                  <a:srgbClr val="808080"/>
                </a:solidFill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&lt;Organisation&gt;</a:t>
            </a:r>
            <a:r>
              <a:rPr lang="en-US" sz="2800" dirty="0"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 Operational Planning Grid </a:t>
            </a:r>
            <a:r>
              <a:rPr lang="en-US" sz="2800" dirty="0">
                <a:solidFill>
                  <a:srgbClr val="808080"/>
                </a:solidFill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&lt;year&gt;</a:t>
            </a:r>
            <a:br>
              <a:rPr lang="en-AU" sz="9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16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5BDFFA-F34E-4C1F-8C51-0A1DC27B0CE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832763"/>
              </p:ext>
            </p:extLst>
          </p:nvPr>
        </p:nvGraphicFramePr>
        <p:xfrm>
          <a:off x="0" y="1481584"/>
          <a:ext cx="12188758" cy="5376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8558">
                  <a:extLst>
                    <a:ext uri="{9D8B030D-6E8A-4147-A177-3AD203B41FA5}">
                      <a16:colId xmlns:a16="http://schemas.microsoft.com/office/drawing/2014/main" val="3007519030"/>
                    </a:ext>
                  </a:extLst>
                </a:gridCol>
                <a:gridCol w="2751347">
                  <a:extLst>
                    <a:ext uri="{9D8B030D-6E8A-4147-A177-3AD203B41FA5}">
                      <a16:colId xmlns:a16="http://schemas.microsoft.com/office/drawing/2014/main" val="3719045278"/>
                    </a:ext>
                  </a:extLst>
                </a:gridCol>
                <a:gridCol w="1267001">
                  <a:extLst>
                    <a:ext uri="{9D8B030D-6E8A-4147-A177-3AD203B41FA5}">
                      <a16:colId xmlns:a16="http://schemas.microsoft.com/office/drawing/2014/main" val="3826259441"/>
                    </a:ext>
                  </a:extLst>
                </a:gridCol>
                <a:gridCol w="1333465">
                  <a:extLst>
                    <a:ext uri="{9D8B030D-6E8A-4147-A177-3AD203B41FA5}">
                      <a16:colId xmlns:a16="http://schemas.microsoft.com/office/drawing/2014/main" val="2914523609"/>
                    </a:ext>
                  </a:extLst>
                </a:gridCol>
                <a:gridCol w="1393423">
                  <a:extLst>
                    <a:ext uri="{9D8B030D-6E8A-4147-A177-3AD203B41FA5}">
                      <a16:colId xmlns:a16="http://schemas.microsoft.com/office/drawing/2014/main" val="2775594458"/>
                    </a:ext>
                  </a:extLst>
                </a:gridCol>
                <a:gridCol w="1792813">
                  <a:extLst>
                    <a:ext uri="{9D8B030D-6E8A-4147-A177-3AD203B41FA5}">
                      <a16:colId xmlns:a16="http://schemas.microsoft.com/office/drawing/2014/main" val="2492129562"/>
                    </a:ext>
                  </a:extLst>
                </a:gridCol>
                <a:gridCol w="1982151">
                  <a:extLst>
                    <a:ext uri="{9D8B030D-6E8A-4147-A177-3AD203B41FA5}">
                      <a16:colId xmlns:a16="http://schemas.microsoft.com/office/drawing/2014/main" val="677034338"/>
                    </a:ext>
                  </a:extLst>
                </a:gridCol>
              </a:tblGrid>
              <a:tr h="10925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OBJECTIVES</a:t>
                      </a:r>
                    </a:p>
                    <a:p>
                      <a:pPr algn="ctr"/>
                      <a:r>
                        <a:rPr lang="en-US" sz="1000" b="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ACTIONS</a:t>
                      </a:r>
                    </a:p>
                    <a:p>
                      <a:pPr algn="ctr"/>
                      <a:r>
                        <a:rPr lang="en-US" sz="1000" b="0" dirty="0"/>
                        <a:t>How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description of the key actions to be undertaken to achieve each objective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(must be achievable)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PRIORITY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Low, medium or high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everything can be high)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 FRAME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date to complete action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all in first year)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RESOURCES</a:t>
                      </a:r>
                      <a:br>
                        <a:rPr lang="en-US" dirty="0"/>
                      </a:br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Human, material or financial 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 realistic)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RESPONSIBILITY</a:t>
                      </a:r>
                      <a:br>
                        <a:rPr lang="en-US" sz="1000" dirty="0"/>
                      </a:br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(allocate to position not person – inform those responsible)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PERFORMANCE INDICATORS (KPIs)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– what methods will be used to measure results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(must be specific, measurable and achievable)</a:t>
                      </a:r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460341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90936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54703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38212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46598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74623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94739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24204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45071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0431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EB666-FA30-DA4E-8376-FA13BE30E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076" y="644522"/>
            <a:ext cx="8746372" cy="494814"/>
          </a:xfrm>
        </p:spPr>
        <p:txBody>
          <a:bodyPr/>
          <a:lstStyle/>
          <a:p>
            <a:r>
              <a:rPr lang="en-US" sz="1800" dirty="0"/>
              <a:t>Strategic Priority:  Write just one of your organisations strategic priorities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DE65F-8794-45E0-9DA5-BCB1C6F20F42}"/>
              </a:ext>
            </a:extLst>
          </p:cNvPr>
          <p:cNvSpPr txBox="1"/>
          <p:nvPr/>
        </p:nvSpPr>
        <p:spPr>
          <a:xfrm>
            <a:off x="10187426" y="123416"/>
            <a:ext cx="1940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FFFF00"/>
                </a:solidFill>
              </a:rPr>
              <a:t> Official NV Affiliate Resource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BC5FF-10AB-4926-B2ED-29A7BF1FA65C}"/>
              </a:ext>
            </a:extLst>
          </p:cNvPr>
          <p:cNvSpPr txBox="1"/>
          <p:nvPr/>
        </p:nvSpPr>
        <p:spPr>
          <a:xfrm>
            <a:off x="10282793" y="538542"/>
            <a:ext cx="177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59189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A77D-FBE7-3A46-8936-52FDC265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6" y="182924"/>
            <a:ext cx="9736662" cy="408598"/>
          </a:xfrm>
        </p:spPr>
        <p:txBody>
          <a:bodyPr/>
          <a:lstStyle/>
          <a:p>
            <a:pPr>
              <a:tabLst>
                <a:tab pos="2865755" algn="ctr"/>
                <a:tab pos="5731510" algn="r"/>
                <a:tab pos="1000125" algn="l"/>
              </a:tabLst>
            </a:pPr>
            <a:r>
              <a:rPr lang="en-US" sz="2800" dirty="0">
                <a:solidFill>
                  <a:srgbClr val="808080"/>
                </a:solidFill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&lt;Organisation&gt;</a:t>
            </a:r>
            <a:r>
              <a:rPr lang="en-US" sz="2800" dirty="0"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 Operational Planning Grid </a:t>
            </a:r>
            <a:r>
              <a:rPr lang="en-US" sz="2800" dirty="0">
                <a:solidFill>
                  <a:srgbClr val="808080"/>
                </a:solidFill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&lt;year&gt;</a:t>
            </a:r>
            <a:br>
              <a:rPr lang="en-AU" sz="9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16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5BDFFA-F34E-4C1F-8C51-0A1DC27B0CE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1481584"/>
          <a:ext cx="12188758" cy="5376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8558">
                  <a:extLst>
                    <a:ext uri="{9D8B030D-6E8A-4147-A177-3AD203B41FA5}">
                      <a16:colId xmlns:a16="http://schemas.microsoft.com/office/drawing/2014/main" val="3007519030"/>
                    </a:ext>
                  </a:extLst>
                </a:gridCol>
                <a:gridCol w="2751347">
                  <a:extLst>
                    <a:ext uri="{9D8B030D-6E8A-4147-A177-3AD203B41FA5}">
                      <a16:colId xmlns:a16="http://schemas.microsoft.com/office/drawing/2014/main" val="3719045278"/>
                    </a:ext>
                  </a:extLst>
                </a:gridCol>
                <a:gridCol w="1267001">
                  <a:extLst>
                    <a:ext uri="{9D8B030D-6E8A-4147-A177-3AD203B41FA5}">
                      <a16:colId xmlns:a16="http://schemas.microsoft.com/office/drawing/2014/main" val="3826259441"/>
                    </a:ext>
                  </a:extLst>
                </a:gridCol>
                <a:gridCol w="1333465">
                  <a:extLst>
                    <a:ext uri="{9D8B030D-6E8A-4147-A177-3AD203B41FA5}">
                      <a16:colId xmlns:a16="http://schemas.microsoft.com/office/drawing/2014/main" val="2914523609"/>
                    </a:ext>
                  </a:extLst>
                </a:gridCol>
                <a:gridCol w="1393423">
                  <a:extLst>
                    <a:ext uri="{9D8B030D-6E8A-4147-A177-3AD203B41FA5}">
                      <a16:colId xmlns:a16="http://schemas.microsoft.com/office/drawing/2014/main" val="2775594458"/>
                    </a:ext>
                  </a:extLst>
                </a:gridCol>
                <a:gridCol w="1792813">
                  <a:extLst>
                    <a:ext uri="{9D8B030D-6E8A-4147-A177-3AD203B41FA5}">
                      <a16:colId xmlns:a16="http://schemas.microsoft.com/office/drawing/2014/main" val="2492129562"/>
                    </a:ext>
                  </a:extLst>
                </a:gridCol>
                <a:gridCol w="1982151">
                  <a:extLst>
                    <a:ext uri="{9D8B030D-6E8A-4147-A177-3AD203B41FA5}">
                      <a16:colId xmlns:a16="http://schemas.microsoft.com/office/drawing/2014/main" val="677034338"/>
                    </a:ext>
                  </a:extLst>
                </a:gridCol>
              </a:tblGrid>
              <a:tr h="10925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OBJECTIVES</a:t>
                      </a:r>
                    </a:p>
                    <a:p>
                      <a:pPr algn="ctr"/>
                      <a:r>
                        <a:rPr lang="en-US" sz="1000" b="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ACTIONS</a:t>
                      </a:r>
                    </a:p>
                    <a:p>
                      <a:pPr algn="ctr"/>
                      <a:r>
                        <a:rPr lang="en-US" sz="1000" b="0" dirty="0"/>
                        <a:t>How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description of the key actions to be undertaken to achieve each objective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(must be achievable)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PRIORITY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Low, medium or high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everything can be high)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 FRAME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date to complete action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all in first year)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RESOURCES</a:t>
                      </a:r>
                      <a:br>
                        <a:rPr lang="en-US" dirty="0"/>
                      </a:br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Human, material or financial 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 realistic)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RESPONSIBILITY</a:t>
                      </a:r>
                      <a:br>
                        <a:rPr lang="en-US" sz="1000" dirty="0"/>
                      </a:br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(allocate to position not person – inform those responsible)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PERFORMANCE INDICATORS (KPIs)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– what methods will be used to measure results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(must be specific, measurable and achievable)</a:t>
                      </a:r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460341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90936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54703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38212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46598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74623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94739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24204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45071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0431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EB666-FA30-DA4E-8376-FA13BE30E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076" y="644522"/>
            <a:ext cx="8746372" cy="494814"/>
          </a:xfrm>
        </p:spPr>
        <p:txBody>
          <a:bodyPr/>
          <a:lstStyle/>
          <a:p>
            <a:r>
              <a:rPr lang="en-US" sz="1800" dirty="0"/>
              <a:t>Strategic Priority:  Write just one of your organisations strategic priorities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0C6CD-54BC-4D74-B067-41902AA7C8B9}"/>
              </a:ext>
            </a:extLst>
          </p:cNvPr>
          <p:cNvSpPr txBox="1"/>
          <p:nvPr/>
        </p:nvSpPr>
        <p:spPr>
          <a:xfrm>
            <a:off x="10187426" y="123416"/>
            <a:ext cx="1940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FFFF00"/>
                </a:solidFill>
              </a:rPr>
              <a:t> Official NV Affiliate Resource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56B8E-ACAA-459B-A448-A1F84CFE153A}"/>
              </a:ext>
            </a:extLst>
          </p:cNvPr>
          <p:cNvSpPr txBox="1"/>
          <p:nvPr/>
        </p:nvSpPr>
        <p:spPr>
          <a:xfrm>
            <a:off x="10282793" y="538542"/>
            <a:ext cx="177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4307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A77D-FBE7-3A46-8936-52FDC265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6" y="182924"/>
            <a:ext cx="9736662" cy="408598"/>
          </a:xfrm>
        </p:spPr>
        <p:txBody>
          <a:bodyPr/>
          <a:lstStyle/>
          <a:p>
            <a:pPr>
              <a:tabLst>
                <a:tab pos="2865755" algn="ctr"/>
                <a:tab pos="5731510" algn="r"/>
                <a:tab pos="1000125" algn="l"/>
              </a:tabLst>
            </a:pPr>
            <a:r>
              <a:rPr lang="en-US" sz="2800" dirty="0">
                <a:solidFill>
                  <a:srgbClr val="808080"/>
                </a:solidFill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&lt;Organisation&gt;</a:t>
            </a:r>
            <a:r>
              <a:rPr lang="en-US" sz="2800" dirty="0"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 Operational Planning Grid </a:t>
            </a:r>
            <a:r>
              <a:rPr lang="en-US" sz="2800" dirty="0">
                <a:solidFill>
                  <a:srgbClr val="808080"/>
                </a:solidFill>
                <a:effectLst/>
                <a:latin typeface="GillSans"/>
                <a:ea typeface="Times New Roman" panose="02020603050405020304" pitchFamily="18" charset="0"/>
                <a:cs typeface="Times New Roman" panose="02020603050405020304" pitchFamily="18" charset="0"/>
              </a:rPr>
              <a:t>&lt;year&gt;</a:t>
            </a:r>
            <a:br>
              <a:rPr lang="en-AU" sz="9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16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5BDFFA-F34E-4C1F-8C51-0A1DC27B0CE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410632"/>
              </p:ext>
            </p:extLst>
          </p:nvPr>
        </p:nvGraphicFramePr>
        <p:xfrm>
          <a:off x="0" y="1481584"/>
          <a:ext cx="12188758" cy="5376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8558">
                  <a:extLst>
                    <a:ext uri="{9D8B030D-6E8A-4147-A177-3AD203B41FA5}">
                      <a16:colId xmlns:a16="http://schemas.microsoft.com/office/drawing/2014/main" val="3007519030"/>
                    </a:ext>
                  </a:extLst>
                </a:gridCol>
                <a:gridCol w="2751347">
                  <a:extLst>
                    <a:ext uri="{9D8B030D-6E8A-4147-A177-3AD203B41FA5}">
                      <a16:colId xmlns:a16="http://schemas.microsoft.com/office/drawing/2014/main" val="3719045278"/>
                    </a:ext>
                  </a:extLst>
                </a:gridCol>
                <a:gridCol w="1267001">
                  <a:extLst>
                    <a:ext uri="{9D8B030D-6E8A-4147-A177-3AD203B41FA5}">
                      <a16:colId xmlns:a16="http://schemas.microsoft.com/office/drawing/2014/main" val="3826259441"/>
                    </a:ext>
                  </a:extLst>
                </a:gridCol>
                <a:gridCol w="1333465">
                  <a:extLst>
                    <a:ext uri="{9D8B030D-6E8A-4147-A177-3AD203B41FA5}">
                      <a16:colId xmlns:a16="http://schemas.microsoft.com/office/drawing/2014/main" val="2914523609"/>
                    </a:ext>
                  </a:extLst>
                </a:gridCol>
                <a:gridCol w="1393423">
                  <a:extLst>
                    <a:ext uri="{9D8B030D-6E8A-4147-A177-3AD203B41FA5}">
                      <a16:colId xmlns:a16="http://schemas.microsoft.com/office/drawing/2014/main" val="2775594458"/>
                    </a:ext>
                  </a:extLst>
                </a:gridCol>
                <a:gridCol w="1792813">
                  <a:extLst>
                    <a:ext uri="{9D8B030D-6E8A-4147-A177-3AD203B41FA5}">
                      <a16:colId xmlns:a16="http://schemas.microsoft.com/office/drawing/2014/main" val="2492129562"/>
                    </a:ext>
                  </a:extLst>
                </a:gridCol>
                <a:gridCol w="1982151">
                  <a:extLst>
                    <a:ext uri="{9D8B030D-6E8A-4147-A177-3AD203B41FA5}">
                      <a16:colId xmlns:a16="http://schemas.microsoft.com/office/drawing/2014/main" val="677034338"/>
                    </a:ext>
                  </a:extLst>
                </a:gridCol>
              </a:tblGrid>
              <a:tr h="10925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OBJECTIVES</a:t>
                      </a:r>
                    </a:p>
                    <a:p>
                      <a:pPr algn="ctr"/>
                      <a:r>
                        <a:rPr lang="en-US" sz="1000" b="0" dirty="0"/>
                        <a:t>What</a:t>
                      </a:r>
                    </a:p>
                  </a:txBody>
                  <a:tcPr>
                    <a:solidFill>
                      <a:srgbClr val="002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ACTIONS</a:t>
                      </a:r>
                    </a:p>
                    <a:p>
                      <a:pPr algn="ctr"/>
                      <a:r>
                        <a:rPr lang="en-US" sz="1000" b="0" dirty="0"/>
                        <a:t>How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description of the key actions to be undertaken to achieve each objective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(must be achievable)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PRIORITY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Low, medium or high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everything can be high)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 FRAME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date to complete action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all in first year)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RESOURCES</a:t>
                      </a:r>
                      <a:br>
                        <a:rPr lang="en-US" dirty="0"/>
                      </a:br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Human, material or financial 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 realistic)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RESPONSIBILITY</a:t>
                      </a:r>
                      <a:br>
                        <a:rPr lang="en-US" sz="1000" dirty="0"/>
                      </a:br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(allocate to position not person – inform those responsible)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PERFORMANCE INDICATORS (KPIs)</a:t>
                      </a:r>
                    </a:p>
                    <a:p>
                      <a:pPr algn="ctr"/>
                      <a:r>
                        <a:rPr lang="en-AU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– what methods will be used to measure results</a:t>
                      </a:r>
                    </a:p>
                    <a:p>
                      <a:pPr algn="ctr"/>
                      <a:r>
                        <a:rPr lang="en-AU" sz="1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(must be specific, measurable and achievable)</a:t>
                      </a:r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460341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90936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54703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38212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46598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74623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94739"/>
                  </a:ext>
                </a:extLst>
              </a:tr>
              <a:tr h="475989">
                <a:tc rowSpan="3"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24204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45071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3.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0431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EB666-FA30-DA4E-8376-FA13BE30E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076" y="644522"/>
            <a:ext cx="8746372" cy="494814"/>
          </a:xfrm>
        </p:spPr>
        <p:txBody>
          <a:bodyPr/>
          <a:lstStyle/>
          <a:p>
            <a:r>
              <a:rPr lang="en-US" sz="1800" dirty="0"/>
              <a:t>Strategic Priority:  Write just one of your organisations strategic priorities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BA629-AE3B-4AF3-A103-4D272F3383D0}"/>
              </a:ext>
            </a:extLst>
          </p:cNvPr>
          <p:cNvSpPr txBox="1"/>
          <p:nvPr/>
        </p:nvSpPr>
        <p:spPr>
          <a:xfrm>
            <a:off x="10187426" y="123416"/>
            <a:ext cx="1940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FFFF00"/>
                </a:solidFill>
              </a:rPr>
              <a:t> Official NV Affiliate Resource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9076C-060B-42CA-BBED-F8D16A45B7AF}"/>
              </a:ext>
            </a:extLst>
          </p:cNvPr>
          <p:cNvSpPr txBox="1"/>
          <p:nvPr/>
        </p:nvSpPr>
        <p:spPr>
          <a:xfrm>
            <a:off x="10282793" y="538542"/>
            <a:ext cx="177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23504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V">
      <a:dk1>
        <a:srgbClr val="002B5C"/>
      </a:dk1>
      <a:lt1>
        <a:srgbClr val="FFFFFF"/>
      </a:lt1>
      <a:dk2>
        <a:srgbClr val="00376A"/>
      </a:dk2>
      <a:lt2>
        <a:srgbClr val="00A88F"/>
      </a:lt2>
      <a:accent1>
        <a:srgbClr val="003799"/>
      </a:accent1>
      <a:accent2>
        <a:srgbClr val="818A8F"/>
      </a:accent2>
      <a:accent3>
        <a:srgbClr val="C0C0C0"/>
      </a:accent3>
      <a:accent4>
        <a:srgbClr val="E0E0E0"/>
      </a:accent4>
      <a:accent5>
        <a:srgbClr val="EBEBEB"/>
      </a:accent5>
      <a:accent6>
        <a:srgbClr val="E50E6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Online Registration Webinar Powerpoint.potm" id="{49F2271C-BD1A-4339-8CDD-42F7A5AE7F63}" vid="{CD47A476-839A-49DE-BDEE-2A272D07CB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Online Registration Webinar Powerpoint</Template>
  <TotalTime>11884</TotalTime>
  <Words>444</Words>
  <Application>Microsoft Office PowerPoint</Application>
  <PresentationFormat>Widescreen</PresentationFormat>
  <Paragraphs>96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GillSans</vt:lpstr>
      <vt:lpstr>Office Theme</vt:lpstr>
      <vt:lpstr>&lt;Organisation&gt; Operational Planning Grid &lt;year&gt; </vt:lpstr>
      <vt:lpstr>&lt;Organisation&gt; Operational Planning Grid &lt;year&gt; </vt:lpstr>
      <vt:lpstr>&lt;Organisation&gt; Operational Planning Grid &lt;year&gt;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Mynetball online registration webinar</dc:title>
  <dc:creator>Rhiannon Banner</dc:creator>
  <cp:lastModifiedBy>Karen Vasilopoulos</cp:lastModifiedBy>
  <cp:revision>12</cp:revision>
  <cp:lastPrinted>2020-05-17T23:17:08Z</cp:lastPrinted>
  <dcterms:created xsi:type="dcterms:W3CDTF">2019-10-11T01:52:38Z</dcterms:created>
  <dcterms:modified xsi:type="dcterms:W3CDTF">2020-11-17T22:59:33Z</dcterms:modified>
</cp:coreProperties>
</file>